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7772400" cx="10058400"/>
  <p:notesSz cx="6858000" cy="9144000"/>
  <p:embeddedFontLst>
    <p:embeddedFont>
      <p:font typeface="Lobster"/>
      <p:regular r:id="rId29"/>
    </p:embeddedFont>
    <p:embeddedFont>
      <p:font typeface="Ribeye"/>
      <p:regular r:id="rId30"/>
    </p:embeddedFont>
    <p:embeddedFont>
      <p:font typeface="Bodoni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5" roundtripDataSignature="AMtx7mj0GzKv78jxeKsA4TInzXA8Rime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448" orient="horz"/>
        <p:guide pos="31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obst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odoni-regular.fntdata"/><Relationship Id="rId30" Type="http://schemas.openxmlformats.org/officeDocument/2006/relationships/font" Target="fonts/Ribeye-regular.fntdata"/><Relationship Id="rId11" Type="http://schemas.openxmlformats.org/officeDocument/2006/relationships/slide" Target="slides/slide6.xml"/><Relationship Id="rId33" Type="http://schemas.openxmlformats.org/officeDocument/2006/relationships/font" Target="fonts/Bodoni-italic.fntdata"/><Relationship Id="rId10" Type="http://schemas.openxmlformats.org/officeDocument/2006/relationships/slide" Target="slides/slide5.xml"/><Relationship Id="rId32" Type="http://schemas.openxmlformats.org/officeDocument/2006/relationships/font" Target="fonts/Bodoni-bold.fntdata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font" Target="fonts/Bodoni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4c06d785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g94c06d785e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9" name="Google Shape;20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3" name="Google Shape;22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0" name="Google Shape;23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6" name="Google Shape;24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2" name="Google Shape;26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8" name="Google Shape;26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961e00cc2a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961e00cc2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c504551bb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ec504551b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c504551b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ec504551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61e00cc2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61e00cc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/>
          <p:nvPr>
            <p:ph type="ctrTitle"/>
          </p:nvPr>
        </p:nvSpPr>
        <p:spPr>
          <a:xfrm>
            <a:off x="377190" y="5621489"/>
            <a:ext cx="6412230" cy="165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840"/>
              <a:buFont typeface="Twentieth Century"/>
              <a:buNone/>
              <a:defRPr sz="484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2"/>
          <p:cNvSpPr txBox="1"/>
          <p:nvPr>
            <p:ph idx="1" type="subTitle"/>
          </p:nvPr>
        </p:nvSpPr>
        <p:spPr>
          <a:xfrm>
            <a:off x="7103745" y="5621489"/>
            <a:ext cx="2640330" cy="165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  <a:defRPr sz="1760">
                <a:solidFill>
                  <a:srgbClr val="0C0C0C"/>
                </a:solidFill>
              </a:defRPr>
            </a:lvl1pPr>
            <a:lvl2pPr lvl="1" algn="ctr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760"/>
              <a:buNone/>
              <a:defRPr sz="1760"/>
            </a:lvl2pPr>
            <a:lvl3pPr lvl="2" algn="ctr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sz="1760"/>
            </a:lvl3pPr>
            <a:lvl4pPr lvl="3" algn="ctr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sz="1760"/>
            </a:lvl4pPr>
            <a:lvl5pPr lvl="4" algn="ctr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sz="1760"/>
            </a:lvl5pPr>
            <a:lvl6pPr lvl="5" algn="ctr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sz="1760"/>
            </a:lvl6pPr>
            <a:lvl7pPr lvl="6" algn="ctr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sz="1760"/>
            </a:lvl7pPr>
            <a:lvl8pPr lvl="7" algn="ctr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sz="1760"/>
            </a:lvl8pPr>
            <a:lvl9pPr lvl="8" algn="ctr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760"/>
              <a:buNone/>
              <a:defRPr sz="1760"/>
            </a:lvl9pPr>
          </a:lstStyle>
          <a:p/>
        </p:txBody>
      </p:sp>
      <p:sp>
        <p:nvSpPr>
          <p:cNvPr id="15" name="Google Shape;15;p22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" name="Google Shape;18;p22"/>
          <p:cNvCxnSpPr/>
          <p:nvPr/>
        </p:nvCxnSpPr>
        <p:spPr>
          <a:xfrm rot="10800000">
            <a:off x="6919145" y="5965987"/>
            <a:ext cx="0" cy="1036320"/>
          </a:xfrm>
          <a:prstGeom prst="straightConnector1">
            <a:avLst/>
          </a:prstGeom>
          <a:noFill/>
          <a:ln cap="flat" cmpd="sng" w="19050">
            <a:solidFill>
              <a:srgbClr val="739A2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22"/>
          <p:cNvSpPr/>
          <p:nvPr/>
        </p:nvSpPr>
        <p:spPr>
          <a:xfrm>
            <a:off x="0" y="-1"/>
            <a:ext cx="10058400" cy="5181601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-133350" sx="50000" ty="-6350" sy="50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/>
          <p:nvPr>
            <p:ph type="title"/>
          </p:nvPr>
        </p:nvSpPr>
        <p:spPr>
          <a:xfrm>
            <a:off x="844906" y="663245"/>
            <a:ext cx="8019059" cy="1699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" type="body"/>
          </p:nvPr>
        </p:nvSpPr>
        <p:spPr>
          <a:xfrm rot="5400000">
            <a:off x="2574533" y="861173"/>
            <a:ext cx="4559808" cy="8019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1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1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2"/>
          <p:cNvSpPr txBox="1"/>
          <p:nvPr>
            <p:ph type="title"/>
          </p:nvPr>
        </p:nvSpPr>
        <p:spPr>
          <a:xfrm rot="5400000">
            <a:off x="5216685" y="2844958"/>
            <a:ext cx="6131560" cy="2168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45700" spcFirstLastPara="1" rIns="45700" wrap="square" tIns="9142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" type="body"/>
          </p:nvPr>
        </p:nvSpPr>
        <p:spPr>
          <a:xfrm rot="5400000">
            <a:off x="879000" y="801846"/>
            <a:ext cx="6131560" cy="6255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2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2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6" name="Google Shape;86;p32"/>
          <p:cNvCxnSpPr/>
          <p:nvPr/>
        </p:nvCxnSpPr>
        <p:spPr>
          <a:xfrm rot="10800000">
            <a:off x="8298180" y="208135"/>
            <a:ext cx="0" cy="75438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/>
          <p:nvPr>
            <p:ph type="title"/>
          </p:nvPr>
        </p:nvSpPr>
        <p:spPr>
          <a:xfrm>
            <a:off x="844906" y="663245"/>
            <a:ext cx="8019059" cy="1699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" type="body"/>
          </p:nvPr>
        </p:nvSpPr>
        <p:spPr>
          <a:xfrm>
            <a:off x="844906" y="2590800"/>
            <a:ext cx="8019061" cy="4559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 txBox="1"/>
          <p:nvPr>
            <p:ph type="title"/>
          </p:nvPr>
        </p:nvSpPr>
        <p:spPr>
          <a:xfrm>
            <a:off x="844906" y="663245"/>
            <a:ext cx="8019059" cy="1699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" type="body"/>
          </p:nvPr>
        </p:nvSpPr>
        <p:spPr>
          <a:xfrm>
            <a:off x="844906" y="2590800"/>
            <a:ext cx="3922776" cy="4559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2" type="body"/>
          </p:nvPr>
        </p:nvSpPr>
        <p:spPr>
          <a:xfrm>
            <a:off x="4941189" y="2590800"/>
            <a:ext cx="3922776" cy="4559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5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 txBox="1"/>
          <p:nvPr>
            <p:ph type="title"/>
          </p:nvPr>
        </p:nvSpPr>
        <p:spPr>
          <a:xfrm>
            <a:off x="377190" y="5621489"/>
            <a:ext cx="6412230" cy="165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840"/>
              <a:buFont typeface="Twentieth Century"/>
              <a:buNone/>
              <a:defRPr b="0" sz="484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" type="body"/>
          </p:nvPr>
        </p:nvSpPr>
        <p:spPr>
          <a:xfrm>
            <a:off x="7103745" y="5621489"/>
            <a:ext cx="2640330" cy="165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  <a:defRPr sz="1760">
                <a:solidFill>
                  <a:srgbClr val="0C0C0C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760"/>
              <a:buNone/>
              <a:defRPr sz="176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sz="176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540"/>
              <a:buNone/>
              <a:defRPr sz="154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540"/>
              <a:buNone/>
              <a:defRPr sz="154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540"/>
              <a:buNone/>
              <a:defRPr sz="154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540"/>
              <a:buNone/>
              <a:defRPr sz="154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540"/>
              <a:buNone/>
              <a:defRPr sz="154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540"/>
              <a:buNone/>
              <a:defRPr sz="154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26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6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26"/>
          <p:cNvSpPr/>
          <p:nvPr/>
        </p:nvSpPr>
        <p:spPr>
          <a:xfrm>
            <a:off x="0" y="-1"/>
            <a:ext cx="10058400" cy="51816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-133350" sx="50000" ty="-6350" sy="50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44;p26"/>
          <p:cNvCxnSpPr/>
          <p:nvPr/>
        </p:nvCxnSpPr>
        <p:spPr>
          <a:xfrm rot="10800000">
            <a:off x="6919145" y="5965987"/>
            <a:ext cx="0" cy="103632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/>
          <p:nvPr>
            <p:ph type="title"/>
          </p:nvPr>
        </p:nvSpPr>
        <p:spPr>
          <a:xfrm>
            <a:off x="844906" y="663245"/>
            <a:ext cx="8019059" cy="1699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" type="body"/>
          </p:nvPr>
        </p:nvSpPr>
        <p:spPr>
          <a:xfrm>
            <a:off x="844906" y="2470254"/>
            <a:ext cx="3922776" cy="932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13715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20"/>
              <a:buNone/>
              <a:defRPr b="0" sz="2420" cap="non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2200"/>
              <a:buNone/>
              <a:defRPr b="1" sz="2200"/>
            </a:lvl2pPr>
            <a:lvl3pPr indent="-2286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980"/>
              <a:buNone/>
              <a:defRPr b="1" sz="1979"/>
            </a:lvl3pPr>
            <a:lvl4pPr indent="-2286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b="1" sz="1760"/>
            </a:lvl4pPr>
            <a:lvl5pPr indent="-2286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b="1" sz="1760"/>
            </a:lvl5pPr>
            <a:lvl6pPr indent="-2286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b="1" sz="1760"/>
            </a:lvl6pPr>
            <a:lvl7pPr indent="-2286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b="1" sz="1760"/>
            </a:lvl7pPr>
            <a:lvl8pPr indent="-2286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b="1" sz="1760"/>
            </a:lvl8pPr>
            <a:lvl9pPr indent="-2286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760"/>
              <a:buNone/>
              <a:defRPr b="1" sz="1760"/>
            </a:lvl9pPr>
          </a:lstStyle>
          <a:p/>
        </p:txBody>
      </p:sp>
      <p:sp>
        <p:nvSpPr>
          <p:cNvPr id="48" name="Google Shape;48;p27"/>
          <p:cNvSpPr txBox="1"/>
          <p:nvPr>
            <p:ph idx="2" type="body"/>
          </p:nvPr>
        </p:nvSpPr>
        <p:spPr>
          <a:xfrm>
            <a:off x="844906" y="3363493"/>
            <a:ext cx="3922776" cy="3787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3" type="body"/>
          </p:nvPr>
        </p:nvSpPr>
        <p:spPr>
          <a:xfrm>
            <a:off x="4941189" y="2470254"/>
            <a:ext cx="3922776" cy="932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13715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20"/>
              <a:buNone/>
              <a:defRPr b="0" sz="2420" cap="non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2200"/>
              <a:buNone/>
              <a:defRPr b="1" sz="2200"/>
            </a:lvl2pPr>
            <a:lvl3pPr indent="-2286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980"/>
              <a:buNone/>
              <a:defRPr b="1" sz="1979"/>
            </a:lvl3pPr>
            <a:lvl4pPr indent="-2286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b="1" sz="1760"/>
            </a:lvl4pPr>
            <a:lvl5pPr indent="-2286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b="1" sz="1760"/>
            </a:lvl5pPr>
            <a:lvl6pPr indent="-2286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b="1" sz="1760"/>
            </a:lvl6pPr>
            <a:lvl7pPr indent="-2286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b="1" sz="1760"/>
            </a:lvl7pPr>
            <a:lvl8pPr indent="-2286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760"/>
              <a:buNone/>
              <a:defRPr b="1" sz="1760"/>
            </a:lvl8pPr>
            <a:lvl9pPr indent="-2286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760"/>
              <a:buNone/>
              <a:defRPr b="1" sz="1760"/>
            </a:lvl9pPr>
          </a:lstStyle>
          <a:p/>
        </p:txBody>
      </p:sp>
      <p:sp>
        <p:nvSpPr>
          <p:cNvPr id="50" name="Google Shape;50;p27"/>
          <p:cNvSpPr txBox="1"/>
          <p:nvPr>
            <p:ph idx="4" type="body"/>
          </p:nvPr>
        </p:nvSpPr>
        <p:spPr>
          <a:xfrm>
            <a:off x="4941189" y="3363493"/>
            <a:ext cx="3922776" cy="3787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type="title"/>
          </p:nvPr>
        </p:nvSpPr>
        <p:spPr>
          <a:xfrm>
            <a:off x="844906" y="663245"/>
            <a:ext cx="8019059" cy="1699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8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8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9"/>
          <p:cNvSpPr txBox="1"/>
          <p:nvPr>
            <p:ph type="title"/>
          </p:nvPr>
        </p:nvSpPr>
        <p:spPr>
          <a:xfrm>
            <a:off x="844906" y="534377"/>
            <a:ext cx="3621024" cy="1969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60"/>
              <a:buFont typeface="Twentieth Century"/>
              <a:buNone/>
              <a:defRPr sz="395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9"/>
          <p:cNvSpPr txBox="1"/>
          <p:nvPr>
            <p:ph idx="1" type="body"/>
          </p:nvPr>
        </p:nvSpPr>
        <p:spPr>
          <a:xfrm>
            <a:off x="4714875" y="932688"/>
            <a:ext cx="4684700" cy="5875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SzPts val="2200"/>
              <a:buChar char=" "/>
              <a:defRPr sz="2200"/>
            </a:lvl1pPr>
            <a:lvl2pPr indent="-34036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760"/>
              <a:buChar char="?"/>
              <a:defRPr sz="1760"/>
            </a:lvl2pPr>
            <a:lvl3pPr indent="-312419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320"/>
              <a:buChar char="?"/>
              <a:defRPr sz="1320"/>
            </a:lvl3pPr>
            <a:lvl4pPr indent="-312419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320"/>
              <a:buChar char="?"/>
              <a:defRPr sz="1320"/>
            </a:lvl4pPr>
            <a:lvl5pPr indent="-31242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320"/>
              <a:buChar char="?"/>
              <a:defRPr sz="1320"/>
            </a:lvl5pPr>
            <a:lvl6pPr indent="-31242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320"/>
              <a:buChar char="?"/>
              <a:defRPr sz="1320"/>
            </a:lvl6pPr>
            <a:lvl7pPr indent="-31242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320"/>
              <a:buChar char="?"/>
              <a:defRPr sz="1320"/>
            </a:lvl7pPr>
            <a:lvl8pPr indent="-31242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320"/>
              <a:buChar char="?"/>
              <a:defRPr sz="1320"/>
            </a:lvl8pPr>
            <a:lvl9pPr indent="-31242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1320"/>
              <a:buChar char="?"/>
              <a:defRPr sz="1320"/>
            </a:lvl9pPr>
          </a:lstStyle>
          <a:p/>
        </p:txBody>
      </p:sp>
      <p:sp>
        <p:nvSpPr>
          <p:cNvPr id="62" name="Google Shape;62;p29"/>
          <p:cNvSpPr txBox="1"/>
          <p:nvPr>
            <p:ph idx="2" type="body"/>
          </p:nvPr>
        </p:nvSpPr>
        <p:spPr>
          <a:xfrm>
            <a:off x="844906" y="2558507"/>
            <a:ext cx="3621024" cy="4263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8000"/>
              </a:lnSpc>
              <a:spcBef>
                <a:spcPts val="660"/>
              </a:spcBef>
              <a:spcAft>
                <a:spcPts val="0"/>
              </a:spcAft>
              <a:buSzPts val="1760"/>
              <a:buNone/>
              <a:defRPr sz="1760"/>
            </a:lvl1pPr>
            <a:lvl2pPr indent="-2286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320"/>
              <a:buNone/>
              <a:defRPr sz="1320"/>
            </a:lvl2pPr>
            <a:lvl3pPr indent="-2286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100"/>
              <a:buNone/>
              <a:defRPr sz="1100"/>
            </a:lvl3pPr>
            <a:lvl4pPr indent="-2286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990"/>
              <a:buNone/>
              <a:defRPr sz="989"/>
            </a:lvl4pPr>
            <a:lvl5pPr indent="-2286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990"/>
              <a:buNone/>
              <a:defRPr sz="989"/>
            </a:lvl5pPr>
            <a:lvl6pPr indent="-2286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990"/>
              <a:buNone/>
              <a:defRPr sz="989"/>
            </a:lvl6pPr>
            <a:lvl7pPr indent="-2286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990"/>
              <a:buNone/>
              <a:defRPr sz="989"/>
            </a:lvl7pPr>
            <a:lvl8pPr indent="-2286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990"/>
              <a:buNone/>
              <a:defRPr sz="989"/>
            </a:lvl8pPr>
            <a:lvl9pPr indent="-2286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990"/>
              <a:buNone/>
              <a:defRPr sz="989"/>
            </a:lvl9pPr>
          </a:lstStyle>
          <a:p/>
        </p:txBody>
      </p:sp>
      <p:sp>
        <p:nvSpPr>
          <p:cNvPr id="63" name="Google Shape;63;p29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9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 txBox="1"/>
          <p:nvPr>
            <p:ph type="title"/>
          </p:nvPr>
        </p:nvSpPr>
        <p:spPr>
          <a:xfrm>
            <a:off x="377190" y="5621490"/>
            <a:ext cx="6412230" cy="165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840"/>
              <a:buFont typeface="Twentieth Century"/>
              <a:buNone/>
              <a:defRPr sz="484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0"/>
          <p:cNvSpPr/>
          <p:nvPr>
            <p:ph idx="2" type="pic"/>
          </p:nvPr>
        </p:nvSpPr>
        <p:spPr>
          <a:xfrm>
            <a:off x="0" y="-1"/>
            <a:ext cx="10055885" cy="5181600"/>
          </a:xfrm>
          <a:prstGeom prst="rect">
            <a:avLst/>
          </a:prstGeom>
          <a:solidFill>
            <a:srgbClr val="C1DF87"/>
          </a:solidFill>
          <a:ln>
            <a:noFill/>
          </a:ln>
        </p:spPr>
        <p:txBody>
          <a:bodyPr anchorCtr="0" anchor="t" bIns="45700" lIns="457200" spcFirstLastPara="1" rIns="45700" wrap="square" tIns="36575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Twentieth Century"/>
              <a:buNone/>
              <a:defRPr b="0" i="0" sz="264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2310"/>
              <a:buFont typeface="Noto Sans Symbols"/>
              <a:buNone/>
              <a:defRPr b="0" i="0" sz="231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None/>
              <a:defRPr b="0" i="0" sz="1979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Noto Sans Symbols"/>
              <a:buNone/>
              <a:defRPr b="0" i="0" sz="16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Noto Sans Symbols"/>
              <a:buNone/>
              <a:defRPr b="0" i="0" sz="16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Noto Sans Symbols"/>
              <a:buNone/>
              <a:defRPr b="0" i="0" sz="16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Noto Sans Symbols"/>
              <a:buNone/>
              <a:defRPr b="0" i="0" sz="16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Noto Sans Symbols"/>
              <a:buNone/>
              <a:defRPr b="0" i="0" sz="16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Clr>
                <a:schemeClr val="accent1"/>
              </a:buClr>
              <a:buSzPts val="1650"/>
              <a:buFont typeface="Noto Sans Symbols"/>
              <a:buNone/>
              <a:defRPr b="0" i="0" sz="16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69" name="Google Shape;69;p30"/>
          <p:cNvSpPr txBox="1"/>
          <p:nvPr>
            <p:ph idx="1" type="body"/>
          </p:nvPr>
        </p:nvSpPr>
        <p:spPr>
          <a:xfrm>
            <a:off x="7103745" y="5621490"/>
            <a:ext cx="2640330" cy="1658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  <a:defRPr sz="1760">
                <a:solidFill>
                  <a:srgbClr val="0C0C0C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SzPts val="1155"/>
              <a:buNone/>
              <a:defRPr sz="1155"/>
            </a:lvl2pPr>
            <a:lvl3pPr indent="-228600" lvl="2" marL="1371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990"/>
              <a:buNone/>
              <a:defRPr sz="989"/>
            </a:lvl3pPr>
            <a:lvl4pPr indent="-228600" lvl="3" marL="18288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825"/>
              <a:buNone/>
              <a:defRPr sz="825"/>
            </a:lvl4pPr>
            <a:lvl5pPr indent="-228600" lvl="4" marL="22860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825"/>
              <a:buNone/>
              <a:defRPr sz="825"/>
            </a:lvl5pPr>
            <a:lvl6pPr indent="-228600" lvl="5" marL="27432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825"/>
              <a:buNone/>
              <a:defRPr sz="825"/>
            </a:lvl6pPr>
            <a:lvl7pPr indent="-228600" lvl="6" marL="32004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825"/>
              <a:buNone/>
              <a:defRPr sz="825"/>
            </a:lvl7pPr>
            <a:lvl8pPr indent="-228600" lvl="7" marL="365760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825"/>
              <a:buNone/>
              <a:defRPr sz="825"/>
            </a:lvl8pPr>
            <a:lvl9pPr indent="-228600" lvl="8" marL="411480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SzPts val="825"/>
              <a:buNone/>
              <a:defRPr sz="825"/>
            </a:lvl9pPr>
          </a:lstStyle>
          <a:p/>
        </p:txBody>
      </p:sp>
      <p:sp>
        <p:nvSpPr>
          <p:cNvPr id="70" name="Google Shape;70;p30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3" name="Google Shape;73;p30"/>
          <p:cNvCxnSpPr/>
          <p:nvPr/>
        </p:nvCxnSpPr>
        <p:spPr>
          <a:xfrm rot="10800000">
            <a:off x="6919145" y="5965987"/>
            <a:ext cx="0" cy="103632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D1E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844906" y="663245"/>
            <a:ext cx="8019059" cy="1699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840"/>
              <a:buFont typeface="Twentieth Century"/>
              <a:buNone/>
              <a:defRPr b="0" i="0" sz="484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844906" y="2590800"/>
            <a:ext cx="8019061" cy="4559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32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wentieth Century"/>
              <a:buChar char=" "/>
              <a:defRPr b="0" i="0" sz="2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0360" lvl="1" marL="914400" marR="0" rtl="0" algn="l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Char char="🢝"/>
              <a:defRPr b="0" i="0" sz="176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12419" lvl="2" marL="137160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🢝"/>
              <a:defRPr b="0" i="0" sz="132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2419" lvl="3" marL="182880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🢝"/>
              <a:defRPr b="0" i="0" sz="132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2420" lvl="4" marL="228600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🢝"/>
              <a:defRPr b="0" i="0" sz="132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2420" lvl="5" marL="274320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🢝"/>
              <a:defRPr b="0" i="0" sz="132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12420" lvl="6" marL="320040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🢝"/>
              <a:defRPr b="0" i="0" sz="132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12420" lvl="7" marL="365760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🢝"/>
              <a:defRPr b="0" i="0" sz="132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12420" lvl="8" marL="4114800" marR="0" rtl="0" algn="l">
              <a:lnSpc>
                <a:spcPct val="90000"/>
              </a:lnSpc>
              <a:spcBef>
                <a:spcPts val="440"/>
              </a:spcBef>
              <a:spcAft>
                <a:spcPts val="440"/>
              </a:spcAft>
              <a:buClr>
                <a:schemeClr val="accent1"/>
              </a:buClr>
              <a:buSzPts val="1320"/>
              <a:buFont typeface="Noto Sans Symbols"/>
              <a:buChar char="🢝"/>
              <a:defRPr b="0" i="0" sz="132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844907" y="7333465"/>
            <a:ext cx="1777168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3995420" y="7333465"/>
            <a:ext cx="4868703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8940800" y="7333465"/>
            <a:ext cx="803275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" name="Google Shape;11;p21"/>
          <p:cNvCxnSpPr/>
          <p:nvPr/>
        </p:nvCxnSpPr>
        <p:spPr>
          <a:xfrm rot="10800000">
            <a:off x="628650" y="936501"/>
            <a:ext cx="0" cy="103632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12.png"/><Relationship Id="rId7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corestandards.org/ELA-Literacy/W/4/1/" TargetMode="External"/><Relationship Id="rId4" Type="http://schemas.openxmlformats.org/officeDocument/2006/relationships/hyperlink" Target="http://www.corestandards.org/ELA-Literacy/W/4/2/" TargetMode="External"/><Relationship Id="rId5" Type="http://schemas.openxmlformats.org/officeDocument/2006/relationships/hyperlink" Target="http://www.corestandards.org/ELA-Literacy/W/4/3/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19.png"/><Relationship Id="rId8" Type="http://schemas.openxmlformats.org/officeDocument/2006/relationships/image" Target="../media/image21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27.jpg"/><Relationship Id="rId5" Type="http://schemas.openxmlformats.org/officeDocument/2006/relationships/image" Target="../media/image22.gif"/><Relationship Id="rId6" Type="http://schemas.openxmlformats.org/officeDocument/2006/relationships/image" Target="../media/image25.png"/><Relationship Id="rId7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Relationship Id="rId4" Type="http://schemas.openxmlformats.org/officeDocument/2006/relationships/image" Target="../media/image26.gif"/><Relationship Id="rId5" Type="http://schemas.openxmlformats.org/officeDocument/2006/relationships/image" Target="../media/image29.png"/><Relationship Id="rId6" Type="http://schemas.openxmlformats.org/officeDocument/2006/relationships/image" Target="../media/image31.jpg"/><Relationship Id="rId7" Type="http://schemas.openxmlformats.org/officeDocument/2006/relationships/image" Target="../media/image24.png"/><Relationship Id="rId8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jpg"/><Relationship Id="rId4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jpg"/><Relationship Id="rId4" Type="http://schemas.openxmlformats.org/officeDocument/2006/relationships/image" Target="../media/image38.png"/><Relationship Id="rId5" Type="http://schemas.openxmlformats.org/officeDocument/2006/relationships/image" Target="../media/image36.jpg"/><Relationship Id="rId6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hyperlink" Target="mailto:lynda_trout@chino.k12.ca.us" TargetMode="External"/><Relationship Id="rId5" Type="http://schemas.openxmlformats.org/officeDocument/2006/relationships/hyperlink" Target="mailto:lynda_trout@chino.k12.ca.u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2667000" y="4800600"/>
            <a:ext cx="4572000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</a:t>
            </a:r>
            <a:r>
              <a:rPr lang="en-US" sz="4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rs. Trout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202</a:t>
            </a:r>
            <a:r>
              <a:rPr lang="en-US" sz="4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1-2022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Room # 1</a:t>
            </a:r>
            <a:r>
              <a:rPr lang="en-US" sz="4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</a:t>
            </a:r>
            <a:endParaRPr sz="44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Grade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5764" y="4026356"/>
            <a:ext cx="1528362" cy="22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21690" y="2246133"/>
            <a:ext cx="1452936" cy="223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13669" y="4382378"/>
            <a:ext cx="1493245" cy="220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84169" y="2203643"/>
            <a:ext cx="1600524" cy="242503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8"/>
          <p:cNvSpPr txBox="1"/>
          <p:nvPr/>
        </p:nvSpPr>
        <p:spPr>
          <a:xfrm>
            <a:off x="914400" y="1599802"/>
            <a:ext cx="82296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rPr>
              <a:t>NOVELS &amp; SOCIAL STUDIES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8171433" y="4628679"/>
            <a:ext cx="175240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Immigration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6074092" y="4033256"/>
            <a:ext cx="175240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Gold Rush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4211326" y="4418870"/>
            <a:ext cx="175240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Westward Expansion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2207021" y="2775686"/>
            <a:ext cx="175240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California Native Americans &amp; Missions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94c06d785e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94c06d785e_0_4"/>
          <p:cNvSpPr txBox="1"/>
          <p:nvPr/>
        </p:nvSpPr>
        <p:spPr>
          <a:xfrm>
            <a:off x="914400" y="1599802"/>
            <a:ext cx="8229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rPr>
              <a:t>ConnectEd, AR, IXL, Reflex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94c06d785e_0_4"/>
          <p:cNvSpPr txBox="1"/>
          <p:nvPr/>
        </p:nvSpPr>
        <p:spPr>
          <a:xfrm>
            <a:off x="8171433" y="4628679"/>
            <a:ext cx="175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94c06d785e_0_4"/>
          <p:cNvSpPr txBox="1"/>
          <p:nvPr/>
        </p:nvSpPr>
        <p:spPr>
          <a:xfrm>
            <a:off x="4211326" y="4418870"/>
            <a:ext cx="175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94c06d785e_0_4"/>
          <p:cNvSpPr txBox="1"/>
          <p:nvPr/>
        </p:nvSpPr>
        <p:spPr>
          <a:xfrm>
            <a:off x="2207021" y="2775686"/>
            <a:ext cx="17523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94c06d785e_0_4"/>
          <p:cNvSpPr txBox="1"/>
          <p:nvPr/>
        </p:nvSpPr>
        <p:spPr>
          <a:xfrm>
            <a:off x="973350" y="2508375"/>
            <a:ext cx="84414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wentieth Century"/>
                <a:ea typeface="Twentieth Century"/>
                <a:cs typeface="Twentieth Century"/>
                <a:sym typeface="Twentieth Century"/>
              </a:rPr>
              <a:t>ConnectEd - </a:t>
            </a:r>
            <a:r>
              <a:rPr lang="en-US" sz="2000">
                <a:solidFill>
                  <a:schemeClr val="dk1"/>
                </a:solidFill>
              </a:rPr>
              <a:t>Weekly stories and resources can be found here. Make sure to log in first through classlink, then go to Google Classroom.</a:t>
            </a:r>
            <a:endParaRPr sz="30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73" name="Google Shape;173;g94c06d785e_0_4"/>
          <p:cNvSpPr txBox="1"/>
          <p:nvPr/>
        </p:nvSpPr>
        <p:spPr>
          <a:xfrm>
            <a:off x="973350" y="3152775"/>
            <a:ext cx="81117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2500">
                <a:solidFill>
                  <a:schemeClr val="dk1"/>
                </a:solidFill>
              </a:rPr>
              <a:t>AR</a:t>
            </a:r>
            <a:r>
              <a:rPr lang="en-US" sz="2000">
                <a:solidFill>
                  <a:schemeClr val="dk1"/>
                </a:solidFill>
              </a:rPr>
              <a:t>- Each student has their own personal goal for each trimester. .  Students </a:t>
            </a:r>
            <a:r>
              <a:rPr lang="en-US" sz="2000">
                <a:solidFill>
                  <a:schemeClr val="dk1"/>
                </a:solidFill>
              </a:rPr>
              <a:t>have</a:t>
            </a:r>
            <a:r>
              <a:rPr lang="en-US" sz="2000">
                <a:solidFill>
                  <a:schemeClr val="dk1"/>
                </a:solidFill>
              </a:rPr>
              <a:t> the opportunity to take AR Tests every morning. Notification will be given if your child falls behind.  </a:t>
            </a:r>
            <a:endParaRPr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74" name="Google Shape;174;g94c06d785e_0_4"/>
          <p:cNvSpPr txBox="1"/>
          <p:nvPr/>
        </p:nvSpPr>
        <p:spPr>
          <a:xfrm>
            <a:off x="973350" y="4355675"/>
            <a:ext cx="81117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2500">
                <a:solidFill>
                  <a:schemeClr val="dk1"/>
                </a:solidFill>
              </a:rPr>
              <a:t>IXL</a:t>
            </a:r>
            <a:r>
              <a:rPr lang="en-US" sz="2000">
                <a:solidFill>
                  <a:schemeClr val="dk1"/>
                </a:solidFill>
              </a:rPr>
              <a:t>-Review skills introduced in class. Needs to be accessed through the Briggs website.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75" name="Google Shape;175;g94c06d785e_0_4"/>
          <p:cNvSpPr txBox="1"/>
          <p:nvPr/>
        </p:nvSpPr>
        <p:spPr>
          <a:xfrm>
            <a:off x="973350" y="5028875"/>
            <a:ext cx="81117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3000">
                <a:latin typeface="Times New Roman"/>
                <a:ea typeface="Times New Roman"/>
                <a:cs typeface="Times New Roman"/>
                <a:sym typeface="Times New Roman"/>
              </a:rPr>
              <a:t>Reflex -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Math computer program - math facts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"/>
          <p:cNvSpPr txBox="1"/>
          <p:nvPr/>
        </p:nvSpPr>
        <p:spPr>
          <a:xfrm>
            <a:off x="1295400" y="5741075"/>
            <a:ext cx="739140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CCSS.ELA-LITERACY.W.4.1</a:t>
            </a:r>
            <a:r>
              <a:rPr b="0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- Write </a:t>
            </a:r>
            <a:r>
              <a:rPr b="1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OPINION PIECES </a:t>
            </a:r>
            <a:r>
              <a:rPr b="0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on topics or texts, supporting a point of 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CCSS.ELA-LITERACY.W.4.2</a:t>
            </a:r>
            <a:r>
              <a:rPr b="0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- Write </a:t>
            </a:r>
            <a:r>
              <a:rPr b="1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INFORMATIVE/EXPLANATORY TEXTS </a:t>
            </a:r>
            <a:r>
              <a:rPr b="0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to examine a topic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CCSS.ELA-LITERACY.W.4.3</a:t>
            </a:r>
            <a:r>
              <a:rPr b="0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- Write </a:t>
            </a:r>
            <a:r>
              <a:rPr b="1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NARRATIVES</a:t>
            </a:r>
            <a:r>
              <a:rPr b="0" i="0" lang="en-US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to develop events using effective technique, descriptive details, and clear event sequences.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81" name="Google Shape;18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58851" y="228600"/>
            <a:ext cx="4114800" cy="4835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writing" id="182" name="Google Shape;18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13830">
            <a:off x="401736" y="-3649"/>
            <a:ext cx="3848100" cy="28198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writing process" id="183" name="Google Shape;183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5800" y="3120563"/>
            <a:ext cx="4733925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0"/>
          <p:cNvSpPr txBox="1"/>
          <p:nvPr/>
        </p:nvSpPr>
        <p:spPr>
          <a:xfrm>
            <a:off x="437827" y="1905000"/>
            <a:ext cx="96012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0" name="Google Shape;190;p10"/>
          <p:cNvSpPr txBox="1"/>
          <p:nvPr/>
        </p:nvSpPr>
        <p:spPr>
          <a:xfrm>
            <a:off x="228600" y="3910262"/>
            <a:ext cx="1905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SHOW YOUR 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pearson math" id="191" name="Google Shape;19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1480" y="2010665"/>
            <a:ext cx="2873660" cy="385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multiplication math facts" id="192" name="Google Shape;19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8351" y="2209800"/>
            <a:ext cx="2472075" cy="18284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ixl" id="193" name="Google Shape;19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08630" y="4272074"/>
            <a:ext cx="1147893" cy="114789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 txBox="1"/>
          <p:nvPr/>
        </p:nvSpPr>
        <p:spPr>
          <a:xfrm>
            <a:off x="2133600" y="6852605"/>
            <a:ext cx="6781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1025" y="5622650"/>
            <a:ext cx="2472075" cy="1027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57" y="-21771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 txBox="1"/>
          <p:nvPr/>
        </p:nvSpPr>
        <p:spPr>
          <a:xfrm>
            <a:off x="2438400" y="706794"/>
            <a:ext cx="946333" cy="95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Image result for NGSS" id="202" name="Google Shape;202;p11"/>
          <p:cNvPicPr preferRelativeResize="0"/>
          <p:nvPr/>
        </p:nvPicPr>
        <p:blipFill rotWithShape="1">
          <a:blip r:embed="rId4">
            <a:alphaModFix/>
          </a:blip>
          <a:srcRect b="11059" l="0" r="0" t="-11060"/>
          <a:stretch/>
        </p:blipFill>
        <p:spPr>
          <a:xfrm>
            <a:off x="625375" y="2358094"/>
            <a:ext cx="3048001" cy="146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2600" y="4673806"/>
            <a:ext cx="6716820" cy="28108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ROJECT LEAD THE WAY" id="204" name="Google Shape;20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36527" y="3355363"/>
            <a:ext cx="3048000" cy="101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7685" y="2903173"/>
            <a:ext cx="2167288" cy="14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7324" y="2358100"/>
            <a:ext cx="3380325" cy="6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2"/>
          <p:cNvSpPr txBox="1"/>
          <p:nvPr/>
        </p:nvSpPr>
        <p:spPr>
          <a:xfrm>
            <a:off x="228600" y="1524000"/>
            <a:ext cx="4419600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sng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PICTURE PERSON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Classroom Lead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1. Volunteer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2. Volunteer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2"/>
          <p:cNvSpPr/>
          <p:nvPr/>
        </p:nvSpPr>
        <p:spPr>
          <a:xfrm>
            <a:off x="5005125" y="1904999"/>
            <a:ext cx="4215000" cy="46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Parties</a:t>
            </a:r>
            <a:endParaRPr b="0" i="0" sz="5400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Parents will be assigned 1 party to bring items/attend/donate money.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14" name="Google Shape;21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500" y="1905000"/>
            <a:ext cx="5027049" cy="3044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3"/>
          <p:cNvSpPr txBox="1"/>
          <p:nvPr/>
        </p:nvSpPr>
        <p:spPr>
          <a:xfrm>
            <a:off x="457200" y="2667000"/>
            <a:ext cx="9601200" cy="4739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Tuesday ~ </a:t>
            </a:r>
            <a:r>
              <a:rPr lang="en-US" sz="4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Sport</a:t>
            </a:r>
            <a:r>
              <a:rPr b="0" i="0" lang="en-US" sz="4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(35 min.)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Thursday</a:t>
            </a:r>
            <a:r>
              <a:rPr b="0" i="0" lang="en-US" sz="4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~ Mile Run (3</a:t>
            </a:r>
            <a:r>
              <a:rPr lang="en-US" sz="4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5</a:t>
            </a:r>
            <a:r>
              <a:rPr b="0" i="0" lang="en-US" sz="4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min.)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Friday ~ Sport (35 min.)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*GETTING READY FOR THE 5</a:t>
            </a:r>
            <a:r>
              <a:rPr b="0" baseline="30000" i="0" lang="en-US" sz="2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</a:t>
            </a:r>
            <a:r>
              <a:rPr b="0" i="0" lang="en-US" sz="2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GRADE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PHYSICAL FITNESS 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4"/>
          <p:cNvSpPr txBox="1"/>
          <p:nvPr/>
        </p:nvSpPr>
        <p:spPr>
          <a:xfrm>
            <a:off x="2895600" y="2286000"/>
            <a:ext cx="6248400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sng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MUSIC &amp; RECORDERS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Wednesdays </a:t>
            </a:r>
            <a:r>
              <a:rPr b="1" i="0" lang="en-US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- 30 min.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Recorder/Book combo</a:t>
            </a:r>
            <a:endParaRPr b="1" i="0" sz="36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will be provided </a:t>
            </a:r>
            <a:endParaRPr b="1" sz="3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487" y="2681286"/>
            <a:ext cx="1495425" cy="240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5"/>
          <p:cNvSpPr txBox="1"/>
          <p:nvPr/>
        </p:nvSpPr>
        <p:spPr>
          <a:xfrm>
            <a:off x="228600" y="2318096"/>
            <a:ext cx="96012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Standards-Based Report Card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common core rubric" id="234" name="Google Shape;23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3173357"/>
            <a:ext cx="3505200" cy="454377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5"/>
          <p:cNvSpPr/>
          <p:nvPr/>
        </p:nvSpPr>
        <p:spPr>
          <a:xfrm>
            <a:off x="1361574" y="4228349"/>
            <a:ext cx="2067426" cy="483324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6" name="Google Shape;236;p15"/>
          <p:cNvSpPr txBox="1"/>
          <p:nvPr/>
        </p:nvSpPr>
        <p:spPr>
          <a:xfrm>
            <a:off x="1281550" y="4297800"/>
            <a:ext cx="232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EXCELS THE STANDARDS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378011" y="4904521"/>
            <a:ext cx="2050988" cy="553203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8" name="Google Shape;238;p15"/>
          <p:cNvSpPr/>
          <p:nvPr/>
        </p:nvSpPr>
        <p:spPr>
          <a:xfrm>
            <a:off x="1364777" y="5590641"/>
            <a:ext cx="2064222" cy="603319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9" name="Google Shape;239;p15"/>
          <p:cNvSpPr/>
          <p:nvPr/>
        </p:nvSpPr>
        <p:spPr>
          <a:xfrm>
            <a:off x="1378424" y="6279780"/>
            <a:ext cx="2050575" cy="605897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40" name="Google Shape;240;p15"/>
          <p:cNvSpPr txBox="1"/>
          <p:nvPr/>
        </p:nvSpPr>
        <p:spPr>
          <a:xfrm>
            <a:off x="1383213" y="5037438"/>
            <a:ext cx="20509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MEETS STANDARDS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5"/>
          <p:cNvSpPr txBox="1"/>
          <p:nvPr/>
        </p:nvSpPr>
        <p:spPr>
          <a:xfrm>
            <a:off x="1281545" y="5744498"/>
            <a:ext cx="224391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APPROACHING STANDARDS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5"/>
          <p:cNvSpPr txBox="1"/>
          <p:nvPr/>
        </p:nvSpPr>
        <p:spPr>
          <a:xfrm>
            <a:off x="1351338" y="6444228"/>
            <a:ext cx="200146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BELOW STANDARDS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5"/>
          <p:cNvSpPr txBox="1"/>
          <p:nvPr/>
        </p:nvSpPr>
        <p:spPr>
          <a:xfrm>
            <a:off x="5251550" y="4473770"/>
            <a:ext cx="4578300" cy="17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*Standards-Based ~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Rubric Scores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6"/>
          <p:cNvSpPr txBox="1"/>
          <p:nvPr/>
        </p:nvSpPr>
        <p:spPr>
          <a:xfrm>
            <a:off x="3667125" y="1585271"/>
            <a:ext cx="6162675" cy="4370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sng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Date </a:t>
            </a:r>
            <a:r>
              <a:rPr b="1" i="1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TBA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</a:t>
            </a:r>
            <a:r>
              <a:rPr b="0" i="0" lang="en-US" sz="4400" u="sng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 chaperones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Date </a:t>
            </a:r>
            <a:r>
              <a:rPr b="1" i="1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TBA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*3 chaperones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san juan capistrano mission" id="250" name="Google Shape;25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0271" y="1585271"/>
            <a:ext cx="2162843" cy="21020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iley's farm gold rush field trip" id="251" name="Google Shape;25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0200" y="4331368"/>
            <a:ext cx="2119186" cy="187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0275" y="2092400"/>
            <a:ext cx="7025276" cy="425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3018"/>
            <a:ext cx="10058400" cy="777076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240063" y="3048000"/>
            <a:ext cx="457200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Teaching </a:t>
            </a: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6</a:t>
            </a:r>
            <a:r>
              <a:rPr b="0" i="0" lang="en-US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years @Biggs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Previously taught 2nd </a:t>
            </a:r>
            <a:endParaRPr sz="3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2nd year in 4th</a:t>
            </a:r>
            <a:endParaRPr sz="3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571500" lvl="0" marL="571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b="0" i="0" lang="en-US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kids</a:t>
            </a:r>
            <a:endParaRPr b="0" i="0" sz="36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571500" lvl="0" marL="571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Char char="•"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</a:t>
            </a:r>
            <a:r>
              <a:rPr b="0" i="0" lang="en-US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Cats</a:t>
            </a:r>
            <a:endParaRPr b="0" i="0" sz="36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38200" y="1778000"/>
            <a:ext cx="35052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Mrs. </a:t>
            </a:r>
            <a:r>
              <a:rPr lang="en-US" sz="4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Trout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ng cat" id="100" name="Google Shape;10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5525" y="1757700"/>
            <a:ext cx="4089325" cy="408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7"/>
          <p:cNvSpPr txBox="1"/>
          <p:nvPr/>
        </p:nvSpPr>
        <p:spPr>
          <a:xfrm>
            <a:off x="228600" y="1295400"/>
            <a:ext cx="3429000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sng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DAILY ESSENTIALS</a:t>
            </a:r>
            <a:br>
              <a:rPr b="0" i="0" lang="en-US" sz="4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b="0" i="0" lang="en-US" sz="3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*Paper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*Pencils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*3 </a:t>
            </a:r>
            <a:r>
              <a:rPr lang="en-US" sz="3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notebooks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*1</a:t>
            </a:r>
            <a:r>
              <a:rPr lang="en-US" sz="3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comp. book</a:t>
            </a:r>
            <a:r>
              <a:rPr lang="en-US" sz="4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b="0" i="0" sz="44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59" name="Google Shape;259;p17"/>
          <p:cNvSpPr txBox="1"/>
          <p:nvPr/>
        </p:nvSpPr>
        <p:spPr>
          <a:xfrm>
            <a:off x="4038600" y="1387733"/>
            <a:ext cx="5334000" cy="5201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sng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DONATIONS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*Tissues (Kleenex)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*Disinfecting wipes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</a:t>
            </a:r>
            <a:r>
              <a:rPr lang="en-US" sz="3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Baby Wipes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*Hand soap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*TBA-projects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8"/>
          <p:cNvSpPr txBox="1"/>
          <p:nvPr/>
        </p:nvSpPr>
        <p:spPr>
          <a:xfrm>
            <a:off x="198120" y="2286000"/>
            <a:ext cx="9601200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Parent Volunteers welcome for Picture Person and PFA.</a:t>
            </a:r>
            <a:endParaRPr b="0" i="0" sz="1400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</a:t>
            </a:r>
            <a:r>
              <a:rPr lang="en-US" sz="41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Volunteers must be scheduled with teacher</a:t>
            </a:r>
            <a:endParaRPr sz="41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1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*Must have proof of vaccination status or negative test within a week of activity.</a:t>
            </a:r>
            <a:endParaRPr sz="41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1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*Must check in with office. </a:t>
            </a:r>
            <a:endParaRPr sz="41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sz="44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9"/>
          <p:cNvSpPr txBox="1"/>
          <p:nvPr/>
        </p:nvSpPr>
        <p:spPr>
          <a:xfrm>
            <a:off x="228600" y="1143000"/>
            <a:ext cx="9601200" cy="6309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sng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ODDS &amp; ENDS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Agenda - $10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Spirit Wear - coming soon!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/>
              <a:t>         </a:t>
            </a:r>
            <a:r>
              <a:rPr b="0" i="0" lang="en-US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PFA Membership - $10 per family</a:t>
            </a:r>
            <a:endParaRPr b="0" i="0" sz="36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	Hundred Mile Club - $10</a:t>
            </a:r>
            <a:endParaRPr sz="3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Blue Briggs</a:t>
            </a:r>
            <a:r>
              <a:rPr b="0" i="0" lang="en-US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Folders (Homework)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Graded papers (Keep)</a:t>
            </a:r>
            <a:endParaRPr sz="3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Agenda - Includes daily homework</a:t>
            </a:r>
            <a:endParaRPr sz="3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	Signature needed when it includes notes from               </a:t>
            </a:r>
            <a:endParaRPr sz="3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teacher.</a:t>
            </a:r>
            <a:r>
              <a:rPr lang="en-US" sz="3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b="0" i="0" sz="34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9999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961e00cc2a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12" y="809925"/>
            <a:ext cx="9847375" cy="61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57200" y="2128150"/>
            <a:ext cx="9067800" cy="2799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545910" y="3081682"/>
            <a:ext cx="75438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School Phone: (909) 628-6497 ext. 701</a:t>
            </a:r>
            <a:r>
              <a:rPr lang="en-US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endParaRPr sz="3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533400" y="3841100"/>
            <a:ext cx="90678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Email: </a:t>
            </a:r>
            <a:r>
              <a:rPr lang="en-US" sz="3200" u="sng">
                <a:solidFill>
                  <a:schemeClr val="hlink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4"/>
              </a:rPr>
              <a:t>lynda_trout</a:t>
            </a:r>
            <a:r>
              <a:rPr b="0" i="0" lang="en-US" sz="3200" u="sng" cap="none" strike="noStrike">
                <a:solidFill>
                  <a:schemeClr val="hlink"/>
                </a:solidFill>
                <a:latin typeface="Twentieth Century"/>
                <a:ea typeface="Twentieth Century"/>
                <a:cs typeface="Twentieth Century"/>
                <a:sym typeface="Twentieth Century"/>
                <a:hlinkClick r:id="rId5"/>
              </a:rPr>
              <a:t>@chino.k12.ca.us</a:t>
            </a:r>
            <a:endParaRPr b="0" i="0" sz="32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Remind: send a text to 81010 with message@trout13</a:t>
            </a:r>
            <a:endParaRPr sz="3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545910" y="2029337"/>
            <a:ext cx="75438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Check Google Classroom</a:t>
            </a:r>
            <a:r>
              <a:rPr lang="en-US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</a:t>
            </a:r>
            <a:r>
              <a:rPr b="0" i="0" lang="en-US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emails, and remind! </a:t>
            </a:r>
            <a:r>
              <a:rPr lang="en-US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</a:t>
            </a:r>
            <a:r>
              <a:rPr b="0" i="0" lang="en-US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heck their agenda</a:t>
            </a:r>
            <a:r>
              <a:rPr lang="en-US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62200" y="5867400"/>
            <a:ext cx="70866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9"/>
            <a:ext cx="10058400" cy="777076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228600" y="914400"/>
            <a:ext cx="9601200" cy="67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71500" lvl="0" marL="571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sng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DRESS CODES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Monday: School Spirit Shirt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Wednesday: Briggs CLUB/SPORT Shirt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Friday: College/Military Shirt</a:t>
            </a:r>
            <a:endParaRPr b="0" i="0" sz="30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*PLEASE REVIEW WITH YOUR CHILD*</a:t>
            </a:r>
            <a:endParaRPr b="0" i="0" sz="30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Char char="•"/>
            </a:pPr>
            <a:r>
              <a:rPr b="0" i="0" lang="en-US" sz="4400" u="sng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HOMEWORK</a:t>
            </a:r>
            <a:endParaRPr b="0" i="0" sz="4400" u="sng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Homework is due at 8:</a:t>
            </a:r>
            <a:r>
              <a:rPr lang="en-US" sz="3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00</a:t>
            </a:r>
            <a:r>
              <a:rPr b="0" i="0" lang="en-US" sz="3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AM. </a:t>
            </a:r>
            <a:endParaRPr b="0" i="0" sz="30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LATE projects will be marked lower.</a:t>
            </a:r>
            <a:endParaRPr b="0" i="0" sz="30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571500" lvl="0" marL="571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sng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ABSENCES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It is the student’s responsibility to get work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One day absence=one make-up day</a:t>
            </a:r>
            <a:endParaRPr b="0" i="0" sz="30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PLEASE send a note if your child will be leaving early.</a:t>
            </a:r>
            <a:endParaRPr b="0" i="0" sz="30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c504551bb_0_12"/>
          <p:cNvSpPr txBox="1"/>
          <p:nvPr/>
        </p:nvSpPr>
        <p:spPr>
          <a:xfrm>
            <a:off x="2867150" y="120900"/>
            <a:ext cx="70125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Ribeye"/>
                <a:ea typeface="Ribeye"/>
                <a:cs typeface="Ribeye"/>
                <a:sym typeface="Ribeye"/>
              </a:rPr>
              <a:t>Class Schedule</a:t>
            </a:r>
            <a:endParaRPr sz="3700">
              <a:latin typeface="Ribeye"/>
              <a:ea typeface="Ribeye"/>
              <a:cs typeface="Ribeye"/>
              <a:sym typeface="Ribey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ibeye"/>
              <a:ea typeface="Ribeye"/>
              <a:cs typeface="Ribeye"/>
              <a:sym typeface="Ribey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ibeye"/>
                <a:ea typeface="Ribeye"/>
                <a:cs typeface="Ribeye"/>
                <a:sym typeface="Ribeye"/>
              </a:rPr>
              <a:t>8:00-8:30  </a:t>
            </a:r>
            <a:r>
              <a:rPr lang="en-US" sz="2700">
                <a:latin typeface="Ribeye"/>
                <a:ea typeface="Ribeye"/>
                <a:cs typeface="Ribeye"/>
                <a:sym typeface="Ribeye"/>
              </a:rPr>
              <a:t>Morning work - Computers</a:t>
            </a:r>
            <a:endParaRPr sz="2700">
              <a:latin typeface="Ribeye"/>
              <a:ea typeface="Ribeye"/>
              <a:cs typeface="Ribeye"/>
              <a:sym typeface="Ribey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Ribeye"/>
                <a:ea typeface="Ribeye"/>
                <a:cs typeface="Ribeye"/>
                <a:sym typeface="Ribeye"/>
              </a:rPr>
              <a:t>8:30- ELA</a:t>
            </a:r>
            <a:endParaRPr sz="2700">
              <a:latin typeface="Ribeye"/>
              <a:ea typeface="Ribeye"/>
              <a:cs typeface="Ribeye"/>
              <a:sym typeface="Ribey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Ribeye"/>
                <a:ea typeface="Ribeye"/>
                <a:cs typeface="Ribeye"/>
                <a:sym typeface="Ribeye"/>
              </a:rPr>
              <a:t>10:15-Recess</a:t>
            </a:r>
            <a:endParaRPr sz="2700">
              <a:latin typeface="Ribeye"/>
              <a:ea typeface="Ribeye"/>
              <a:cs typeface="Ribeye"/>
              <a:sym typeface="Ribey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Ribeye"/>
                <a:ea typeface="Ribeye"/>
                <a:cs typeface="Ribeye"/>
                <a:sym typeface="Ribeye"/>
              </a:rPr>
              <a:t>10:30-Math</a:t>
            </a:r>
            <a:endParaRPr sz="2700">
              <a:latin typeface="Ribeye"/>
              <a:ea typeface="Ribeye"/>
              <a:cs typeface="Ribeye"/>
              <a:sym typeface="Ribey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Ribeye"/>
                <a:ea typeface="Ribeye"/>
                <a:cs typeface="Ribeye"/>
                <a:sym typeface="Ribeye"/>
              </a:rPr>
              <a:t>12:00-Lunch</a:t>
            </a:r>
            <a:endParaRPr sz="2700">
              <a:latin typeface="Ribeye"/>
              <a:ea typeface="Ribeye"/>
              <a:cs typeface="Ribeye"/>
              <a:sym typeface="Ribey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Ribeye"/>
                <a:ea typeface="Ribeye"/>
                <a:cs typeface="Ribeye"/>
                <a:sym typeface="Ribeye"/>
              </a:rPr>
              <a:t>12:40-Social Studies</a:t>
            </a:r>
            <a:endParaRPr sz="2700">
              <a:latin typeface="Ribeye"/>
              <a:ea typeface="Ribeye"/>
              <a:cs typeface="Ribeye"/>
              <a:sym typeface="Ribey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Ribeye"/>
                <a:ea typeface="Ribeye"/>
                <a:cs typeface="Ribeye"/>
                <a:sym typeface="Ribeye"/>
              </a:rPr>
              <a:t>1:50-Science</a:t>
            </a:r>
            <a:endParaRPr sz="2700">
              <a:latin typeface="Ribeye"/>
              <a:ea typeface="Ribeye"/>
              <a:cs typeface="Ribeye"/>
              <a:sym typeface="Ribey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Ribeye"/>
                <a:ea typeface="Ribeye"/>
                <a:cs typeface="Ribeye"/>
                <a:sym typeface="Ribeye"/>
              </a:rPr>
              <a:t>3:00 Agendas/Clean-up</a:t>
            </a:r>
            <a:endParaRPr sz="2700">
              <a:latin typeface="Ribeye"/>
              <a:ea typeface="Ribeye"/>
              <a:cs typeface="Ribeye"/>
              <a:sym typeface="Ribey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Ribeye"/>
                <a:ea typeface="Ribeye"/>
                <a:cs typeface="Ribeye"/>
                <a:sym typeface="Ribeye"/>
              </a:rPr>
              <a:t>3:10 Dismissal</a:t>
            </a:r>
            <a:endParaRPr sz="2700"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122" name="Google Shape;122;gec504551bb_0_12"/>
          <p:cNvSpPr/>
          <p:nvPr/>
        </p:nvSpPr>
        <p:spPr>
          <a:xfrm>
            <a:off x="2867150" y="5319775"/>
            <a:ext cx="5164200" cy="184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A4C2F4"/>
              </a:highlight>
            </a:endParaRPr>
          </a:p>
        </p:txBody>
      </p:sp>
      <p:sp>
        <p:nvSpPr>
          <p:cNvPr id="123" name="Google Shape;123;gec504551bb_0_12"/>
          <p:cNvSpPr txBox="1"/>
          <p:nvPr/>
        </p:nvSpPr>
        <p:spPr>
          <a:xfrm>
            <a:off x="2867150" y="5319775"/>
            <a:ext cx="5371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In addition to our daily schedule, our weekly schedule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includes: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Music -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Wednesdays 10:15-10:45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Library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- Thursdays 9:00-9:30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PE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- Tuesdays, Thursdays, Fridays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Art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- Integrated into the curriculum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723"/>
            <a:ext cx="10058400" cy="7770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200" y="1233359"/>
            <a:ext cx="3505200" cy="303384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1468200" y="4267200"/>
            <a:ext cx="6553200" cy="19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500" u="sng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Follow Chain of Command…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Concerns or questions: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Students should communicate with the teacher.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Parent/Student/Teacher meeting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Parent/Student/Teacher/AP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1167475" y="2171500"/>
            <a:ext cx="65532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Be Respectful,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Be Responsible,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Be Safe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ec504551b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13" y="852700"/>
            <a:ext cx="9795375" cy="678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ec504551bb_0_0"/>
          <p:cNvSpPr txBox="1"/>
          <p:nvPr/>
        </p:nvSpPr>
        <p:spPr>
          <a:xfrm>
            <a:off x="272250" y="0"/>
            <a:ext cx="9513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B5394"/>
                </a:solidFill>
                <a:latin typeface="Lobster"/>
                <a:ea typeface="Lobster"/>
                <a:cs typeface="Lobster"/>
                <a:sym typeface="Lobster"/>
              </a:rPr>
              <a:t>Classroom Expectations</a:t>
            </a:r>
            <a:endParaRPr sz="4500">
              <a:solidFill>
                <a:srgbClr val="0B5394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4 cs education" id="142" name="Google Shape;1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524000"/>
            <a:ext cx="9659821" cy="604043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/>
          <p:nvPr/>
        </p:nvSpPr>
        <p:spPr>
          <a:xfrm>
            <a:off x="1324710" y="476253"/>
            <a:ext cx="746759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21</a:t>
            </a:r>
            <a:r>
              <a:rPr b="1" baseline="30000" i="0" lang="en-US" sz="6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</a:t>
            </a:r>
            <a:r>
              <a:rPr b="1" i="0" lang="en-US" sz="6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Century Learning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961e00cc2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63" y="639875"/>
            <a:ext cx="9722275" cy="608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tegral">
  <a:themeElements>
    <a:clrScheme name="Integral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2015-07-21T18:23:55Z</dcterms:created>
  <dc:creator>LTJ</dc:creator>
</cp:coreProperties>
</file>